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tim" charset="1" panose="00000500000000000000"/>
      <p:regular r:id="rId10"/>
    </p:embeddedFont>
    <p:embeddedFont>
      <p:font typeface="A Day Without Sun Text" charset="1" panose="02000506000000090004"/>
      <p:regular r:id="rId11"/>
    </p:embeddedFont>
    <p:embeddedFont>
      <p:font typeface="A Day Without Sun Text Bold" charset="1" panose="02000506000000090004"/>
      <p:regular r:id="rId12"/>
    </p:embeddedFont>
    <p:embeddedFont>
      <p:font typeface="A Day Without Sun Text Italics" charset="1" panose="02000506000000090004"/>
      <p:regular r:id="rId13"/>
    </p:embeddedFont>
    <p:embeddedFont>
      <p:font typeface="A Day Without Sun Text Bold Italics" charset="1" panose="02000506000000090004"/>
      <p:regular r:id="rId14"/>
    </p:embeddedFont>
    <p:embeddedFont>
      <p:font typeface="Ballpoint" charset="1" panose="00000000000000000000"/>
      <p:regular r:id="rId15"/>
    </p:embeddedFont>
    <p:embeddedFont>
      <p:font typeface="Dekko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14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14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3179887" y="-2087389"/>
            <a:ext cx="11386258" cy="14461778"/>
          </a:xfrm>
          <a:custGeom>
            <a:avLst/>
            <a:gdLst/>
            <a:ahLst/>
            <a:cxnLst/>
            <a:rect r="r" b="b" t="t" l="l"/>
            <a:pathLst>
              <a:path h="14461778" w="1138625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0621" y="2145325"/>
            <a:ext cx="12786818" cy="383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BIAS IN 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06645" y="6865779"/>
            <a:ext cx="767470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Adrian Sefcic and Andrei Hârnagea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55554" y="1107797"/>
            <a:ext cx="3673143" cy="138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  <a:spcBef>
                <a:spcPct val="0"/>
              </a:spcBef>
            </a:pPr>
            <a:r>
              <a:rPr lang="en-US" sz="3768" spc="41">
                <a:solidFill>
                  <a:srgbClr val="000000"/>
                </a:solidFill>
                <a:latin typeface="Ballpoint"/>
              </a:rPr>
              <a:t>Archaeology of Intelligent Machines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1060722">
            <a:off x="304583" y="1362589"/>
            <a:ext cx="4562127" cy="4588963"/>
          </a:xfrm>
          <a:custGeom>
            <a:avLst/>
            <a:gdLst/>
            <a:ahLst/>
            <a:cxnLst/>
            <a:rect r="r" b="b" t="t" l="l"/>
            <a:pathLst>
              <a:path h="4588963" w="4562127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71662">
            <a:off x="1556484" y="2783598"/>
            <a:ext cx="2058324" cy="1968507"/>
          </a:xfrm>
          <a:custGeom>
            <a:avLst/>
            <a:gdLst/>
            <a:ahLst/>
            <a:cxnLst/>
            <a:rect r="r" b="b" t="t" l="l"/>
            <a:pathLst>
              <a:path h="1968507" w="2058324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98986">
            <a:off x="13066934" y="4998174"/>
            <a:ext cx="4581499" cy="4608449"/>
          </a:xfrm>
          <a:custGeom>
            <a:avLst/>
            <a:gdLst/>
            <a:ahLst/>
            <a:cxnLst/>
            <a:rect r="r" b="b" t="t" l="l"/>
            <a:pathLst>
              <a:path h="4608449" w="458149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44794" y="6449138"/>
            <a:ext cx="2025780" cy="1966848"/>
          </a:xfrm>
          <a:custGeom>
            <a:avLst/>
            <a:gdLst/>
            <a:ahLst/>
            <a:cxnLst/>
            <a:rect r="r" b="b" t="t" l="l"/>
            <a:pathLst>
              <a:path h="1966848" w="2025780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7301134">
            <a:off x="14104321" y="649694"/>
            <a:ext cx="2506725" cy="3905663"/>
          </a:xfrm>
          <a:custGeom>
            <a:avLst/>
            <a:gdLst/>
            <a:ahLst/>
            <a:cxnLst/>
            <a:rect r="r" b="b" t="t" l="l"/>
            <a:pathLst>
              <a:path h="3905663" w="2506725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4245636">
            <a:off x="2579731" y="5973413"/>
            <a:ext cx="1705687" cy="3374560"/>
          </a:xfrm>
          <a:custGeom>
            <a:avLst/>
            <a:gdLst/>
            <a:ahLst/>
            <a:cxnLst/>
            <a:rect r="r" b="b" t="t" l="l"/>
            <a:pathLst>
              <a:path h="3374560" w="1705687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88334">
            <a:off x="7334477" y="5930991"/>
            <a:ext cx="3788362" cy="737009"/>
          </a:xfrm>
          <a:custGeom>
            <a:avLst/>
            <a:gdLst/>
            <a:ahLst/>
            <a:cxnLst/>
            <a:rect r="r" b="b" t="t" l="l"/>
            <a:pathLst>
              <a:path h="737009" w="3788362">
                <a:moveTo>
                  <a:pt x="0" y="0"/>
                </a:moveTo>
                <a:lnTo>
                  <a:pt x="3788362" y="0"/>
                </a:lnTo>
                <a:lnTo>
                  <a:pt x="3788362" y="737009"/>
                </a:lnTo>
                <a:lnTo>
                  <a:pt x="0" y="7370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2117770" y="-3397696"/>
            <a:ext cx="14344983" cy="18219679"/>
          </a:xfrm>
          <a:custGeom>
            <a:avLst/>
            <a:gdLst/>
            <a:ahLst/>
            <a:cxnLst/>
            <a:rect r="r" b="b" t="t" l="l"/>
            <a:pathLst>
              <a:path h="18219679" w="14344983">
                <a:moveTo>
                  <a:pt x="0" y="0"/>
                </a:moveTo>
                <a:lnTo>
                  <a:pt x="14344983" y="0"/>
                </a:lnTo>
                <a:lnTo>
                  <a:pt x="14344983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805">
            <a:off x="3683463" y="6287511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1805">
            <a:off x="3668543" y="7894800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1805">
            <a:off x="3668543" y="468020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1805">
            <a:off x="10200100" y="5334978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1805">
            <a:off x="10229941" y="6937166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1580" y="2041889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94156" y="2017418"/>
            <a:ext cx="6299688" cy="2519875"/>
          </a:xfrm>
          <a:custGeom>
            <a:avLst/>
            <a:gdLst/>
            <a:ahLst/>
            <a:cxnLst/>
            <a:rect r="r" b="b" t="t" l="l"/>
            <a:pathLst>
              <a:path h="2519875" w="6299688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11545" y="1584689"/>
            <a:ext cx="7664910" cy="272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31287" y="4407404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31287" y="6013462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1287" y="7591203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77765" y="5019657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8425" y="5588318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LIMITATIONS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8314" y="8165246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APPROACH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78314" y="6511017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EXAMPLES OF BIAS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78314" y="4992659"/>
            <a:ext cx="5078987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7765" y="6726611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15267" y="7182425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CONCLUSIONS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740594">
            <a:off x="15054852" y="2731486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3750727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1644" y="529928"/>
            <a:ext cx="4121568" cy="4114800"/>
          </a:xfrm>
          <a:custGeom>
            <a:avLst/>
            <a:gdLst/>
            <a:ahLst/>
            <a:cxnLst/>
            <a:rect r="r" b="b" t="t" l="l"/>
            <a:pathLst>
              <a:path h="4114800" w="4121568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0336" y="2005067"/>
            <a:ext cx="10656837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486400" y="4307578"/>
            <a:ext cx="7315200" cy="288178"/>
            <a:chOff x="0" y="0"/>
            <a:chExt cx="9753600" cy="384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53600" cy="212806"/>
            </a:xfrm>
            <a:custGeom>
              <a:avLst/>
              <a:gdLst/>
              <a:ahLst/>
              <a:cxnLst/>
              <a:rect r="r" b="b" t="t" l="l"/>
              <a:pathLst>
                <a:path h="21280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85043" y="212806"/>
              <a:ext cx="7857304" cy="171432"/>
            </a:xfrm>
            <a:custGeom>
              <a:avLst/>
              <a:gdLst/>
              <a:ahLst/>
              <a:cxnLst/>
              <a:rect r="r" b="b" t="t" l="l"/>
              <a:pathLst>
                <a:path h="171432" w="7857304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068365" y="4712969"/>
            <a:ext cx="11285683" cy="454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60160" indent="-680080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Definition of Bias in AI</a:t>
            </a:r>
          </a:p>
          <a:p>
            <a:pPr marL="1360160" indent="-680080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Importance of Addressing Bias</a:t>
            </a:r>
          </a:p>
          <a:p>
            <a:pPr marL="1360160" indent="-680080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Project Objective: Sentiment Analysis in Romanian Texts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4301">
            <a:off x="-1290113" y="-2967920"/>
            <a:ext cx="20700512" cy="26291887"/>
          </a:xfrm>
          <a:custGeom>
            <a:avLst/>
            <a:gdLst/>
            <a:ahLst/>
            <a:cxnLst/>
            <a:rect r="r" b="b" t="t" l="l"/>
            <a:pathLst>
              <a:path h="26291887" w="20700512">
                <a:moveTo>
                  <a:pt x="0" y="0"/>
                </a:moveTo>
                <a:lnTo>
                  <a:pt x="20700512" y="0"/>
                </a:lnTo>
                <a:lnTo>
                  <a:pt x="20700512" y="26291887"/>
                </a:lnTo>
                <a:lnTo>
                  <a:pt x="0" y="26291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41153" y="5977744"/>
            <a:ext cx="3400023" cy="3053236"/>
          </a:xfrm>
          <a:custGeom>
            <a:avLst/>
            <a:gdLst/>
            <a:ahLst/>
            <a:cxnLst/>
            <a:rect r="r" b="b" t="t" l="l"/>
            <a:pathLst>
              <a:path h="3053236" w="3400023">
                <a:moveTo>
                  <a:pt x="0" y="0"/>
                </a:moveTo>
                <a:lnTo>
                  <a:pt x="3400023" y="0"/>
                </a:lnTo>
                <a:lnTo>
                  <a:pt x="3400023" y="3053237"/>
                </a:lnTo>
                <a:lnTo>
                  <a:pt x="0" y="3053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81" t="-16136" r="-40280" b="-21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01244" y="5977744"/>
            <a:ext cx="3326109" cy="3053236"/>
          </a:xfrm>
          <a:custGeom>
            <a:avLst/>
            <a:gdLst/>
            <a:ahLst/>
            <a:cxnLst/>
            <a:rect r="r" b="b" t="t" l="l"/>
            <a:pathLst>
              <a:path h="3053236" w="3326109">
                <a:moveTo>
                  <a:pt x="0" y="0"/>
                </a:moveTo>
                <a:lnTo>
                  <a:pt x="3326109" y="0"/>
                </a:lnTo>
                <a:lnTo>
                  <a:pt x="3326109" y="3053237"/>
                </a:lnTo>
                <a:lnTo>
                  <a:pt x="0" y="3053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345" t="-15343" r="-4502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27101" y="1636384"/>
            <a:ext cx="3307002" cy="3053236"/>
          </a:xfrm>
          <a:custGeom>
            <a:avLst/>
            <a:gdLst/>
            <a:ahLst/>
            <a:cxnLst/>
            <a:rect r="r" b="b" t="t" l="l"/>
            <a:pathLst>
              <a:path h="3053236" w="3307002">
                <a:moveTo>
                  <a:pt x="0" y="0"/>
                </a:moveTo>
                <a:lnTo>
                  <a:pt x="3307002" y="0"/>
                </a:lnTo>
                <a:lnTo>
                  <a:pt x="3307002" y="3053236"/>
                </a:lnTo>
                <a:lnTo>
                  <a:pt x="0" y="3053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428" t="-18348" r="-4247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34895" y="1636384"/>
            <a:ext cx="3391856" cy="3053236"/>
          </a:xfrm>
          <a:custGeom>
            <a:avLst/>
            <a:gdLst/>
            <a:ahLst/>
            <a:cxnLst/>
            <a:rect r="r" b="b" t="t" l="l"/>
            <a:pathLst>
              <a:path h="3053236" w="3391856">
                <a:moveTo>
                  <a:pt x="0" y="0"/>
                </a:moveTo>
                <a:lnTo>
                  <a:pt x="3391857" y="0"/>
                </a:lnTo>
                <a:lnTo>
                  <a:pt x="3391857" y="3053236"/>
                </a:lnTo>
                <a:lnTo>
                  <a:pt x="0" y="3053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815" t="-17893" r="-5617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09004" y="1636384"/>
            <a:ext cx="3355294" cy="3053236"/>
          </a:xfrm>
          <a:custGeom>
            <a:avLst/>
            <a:gdLst/>
            <a:ahLst/>
            <a:cxnLst/>
            <a:rect r="r" b="b" t="t" l="l"/>
            <a:pathLst>
              <a:path h="3053236" w="3355294">
                <a:moveTo>
                  <a:pt x="0" y="0"/>
                </a:moveTo>
                <a:lnTo>
                  <a:pt x="3355294" y="0"/>
                </a:lnTo>
                <a:lnTo>
                  <a:pt x="3355294" y="3053236"/>
                </a:lnTo>
                <a:lnTo>
                  <a:pt x="0" y="3053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101" t="-18118" r="-4464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85391" y="-276225"/>
            <a:ext cx="6749504" cy="133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Examples of Bias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9218" y="4527695"/>
            <a:ext cx="3194867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“white person”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88324" y="4527695"/>
            <a:ext cx="3184556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“asian person”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41165" y="4527695"/>
            <a:ext cx="3185587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“black person”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38638" y="8869056"/>
            <a:ext cx="3005054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“arab person”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37364" y="8869056"/>
            <a:ext cx="3289989" cy="7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050">
                <a:solidFill>
                  <a:srgbClr val="000000"/>
                </a:solidFill>
                <a:latin typeface="Itim"/>
              </a:rPr>
              <a:t>“latino person”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4895" y="9411981"/>
            <a:ext cx="4652222" cy="84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4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A Day Without Sun Text"/>
              </a:rPr>
              <a:t>all genertated with Bing 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106722">
            <a:off x="1573704" y="728104"/>
            <a:ext cx="4084149" cy="4108174"/>
          </a:xfrm>
          <a:custGeom>
            <a:avLst/>
            <a:gdLst/>
            <a:ahLst/>
            <a:cxnLst/>
            <a:rect r="r" b="b" t="t" l="l"/>
            <a:pathLst>
              <a:path h="4108174" w="4084149">
                <a:moveTo>
                  <a:pt x="4084149" y="0"/>
                </a:moveTo>
                <a:lnTo>
                  <a:pt x="0" y="0"/>
                </a:lnTo>
                <a:lnTo>
                  <a:pt x="0" y="4108174"/>
                </a:lnTo>
                <a:lnTo>
                  <a:pt x="4084149" y="4108174"/>
                </a:lnTo>
                <a:lnTo>
                  <a:pt x="408414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211258">
            <a:off x="12689386" y="447450"/>
            <a:ext cx="4642176" cy="4669483"/>
          </a:xfrm>
          <a:custGeom>
            <a:avLst/>
            <a:gdLst/>
            <a:ahLst/>
            <a:cxnLst/>
            <a:rect r="r" b="b" t="t" l="l"/>
            <a:pathLst>
              <a:path h="4669483" w="4642176">
                <a:moveTo>
                  <a:pt x="4642176" y="0"/>
                </a:moveTo>
                <a:lnTo>
                  <a:pt x="0" y="0"/>
                </a:lnTo>
                <a:lnTo>
                  <a:pt x="0" y="4669483"/>
                </a:lnTo>
                <a:lnTo>
                  <a:pt x="4642176" y="4669483"/>
                </a:lnTo>
                <a:lnTo>
                  <a:pt x="464217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75633">
            <a:off x="11635722" y="4818795"/>
            <a:ext cx="5378068" cy="5409703"/>
          </a:xfrm>
          <a:custGeom>
            <a:avLst/>
            <a:gdLst/>
            <a:ahLst/>
            <a:cxnLst/>
            <a:rect r="r" b="b" t="t" l="l"/>
            <a:pathLst>
              <a:path h="5409703" w="5378068">
                <a:moveTo>
                  <a:pt x="5378068" y="0"/>
                </a:moveTo>
                <a:lnTo>
                  <a:pt x="0" y="0"/>
                </a:lnTo>
                <a:lnTo>
                  <a:pt x="0" y="5409704"/>
                </a:lnTo>
                <a:lnTo>
                  <a:pt x="5378068" y="5409704"/>
                </a:lnTo>
                <a:lnTo>
                  <a:pt x="537806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11918">
            <a:off x="6552858" y="1616874"/>
            <a:ext cx="4677617" cy="4663999"/>
          </a:xfrm>
          <a:custGeom>
            <a:avLst/>
            <a:gdLst/>
            <a:ahLst/>
            <a:cxnLst/>
            <a:rect r="r" b="b" t="t" l="l"/>
            <a:pathLst>
              <a:path h="4663999" w="4677617">
                <a:moveTo>
                  <a:pt x="0" y="0"/>
                </a:moveTo>
                <a:lnTo>
                  <a:pt x="4677617" y="0"/>
                </a:lnTo>
                <a:lnTo>
                  <a:pt x="4677617" y="4663999"/>
                </a:lnTo>
                <a:lnTo>
                  <a:pt x="0" y="4663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48532">
            <a:off x="6114874" y="5853948"/>
            <a:ext cx="5605488" cy="5470040"/>
          </a:xfrm>
          <a:custGeom>
            <a:avLst/>
            <a:gdLst/>
            <a:ahLst/>
            <a:cxnLst/>
            <a:rect r="r" b="b" t="t" l="l"/>
            <a:pathLst>
              <a:path h="5470040" w="5605488">
                <a:moveTo>
                  <a:pt x="0" y="0"/>
                </a:moveTo>
                <a:lnTo>
                  <a:pt x="5605489" y="0"/>
                </a:lnTo>
                <a:lnTo>
                  <a:pt x="5605489" y="5470040"/>
                </a:lnTo>
                <a:lnTo>
                  <a:pt x="0" y="54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3" r="0" b="-192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1817" y="4920091"/>
            <a:ext cx="6011145" cy="5993645"/>
          </a:xfrm>
          <a:custGeom>
            <a:avLst/>
            <a:gdLst/>
            <a:ahLst/>
            <a:cxnLst/>
            <a:rect r="r" b="b" t="t" l="l"/>
            <a:pathLst>
              <a:path h="5993645" w="6011145">
                <a:moveTo>
                  <a:pt x="0" y="0"/>
                </a:moveTo>
                <a:lnTo>
                  <a:pt x="6011145" y="0"/>
                </a:lnTo>
                <a:lnTo>
                  <a:pt x="6011145" y="5993645"/>
                </a:lnTo>
                <a:lnTo>
                  <a:pt x="0" y="599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13059" y="324596"/>
            <a:ext cx="5593369" cy="1322257"/>
          </a:xfrm>
          <a:custGeom>
            <a:avLst/>
            <a:gdLst/>
            <a:ahLst/>
            <a:cxnLst/>
            <a:rect r="r" b="b" t="t" l="l"/>
            <a:pathLst>
              <a:path h="1322257" w="5593369">
                <a:moveTo>
                  <a:pt x="0" y="0"/>
                </a:moveTo>
                <a:lnTo>
                  <a:pt x="5593369" y="0"/>
                </a:lnTo>
                <a:lnTo>
                  <a:pt x="5593369" y="1322256"/>
                </a:lnTo>
                <a:lnTo>
                  <a:pt x="0" y="132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6" t="-24489" r="-208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494393">
            <a:off x="13194096" y="1818502"/>
            <a:ext cx="3626129" cy="188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3"/>
              </a:lnSpc>
            </a:pPr>
            <a:r>
              <a:rPr lang="en-US" sz="3819">
                <a:solidFill>
                  <a:srgbClr val="000000"/>
                </a:solidFill>
                <a:latin typeface="Dekko"/>
              </a:rPr>
              <a:t>3. Creating Random word samples</a:t>
            </a:r>
          </a:p>
        </p:txBody>
      </p:sp>
      <p:sp>
        <p:nvSpPr>
          <p:cNvPr name="TextBox 11" id="11"/>
          <p:cNvSpPr txBox="true"/>
          <p:nvPr/>
        </p:nvSpPr>
        <p:spPr>
          <a:xfrm rot="609982">
            <a:off x="856486" y="6690834"/>
            <a:ext cx="3841155" cy="134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</a:rPr>
              <a:t>4. Processing Text with Spacy</a:t>
            </a:r>
          </a:p>
        </p:txBody>
      </p:sp>
      <p:sp>
        <p:nvSpPr>
          <p:cNvPr name="TextBox 12" id="12"/>
          <p:cNvSpPr txBox="true"/>
          <p:nvPr/>
        </p:nvSpPr>
        <p:spPr>
          <a:xfrm rot="580965">
            <a:off x="1824158" y="2188060"/>
            <a:ext cx="4127723" cy="115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5282" indent="-382641" lvl="1">
              <a:lnSpc>
                <a:spcPts val="4643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Dekko"/>
              </a:rPr>
              <a:t>Loading Word Embiddingds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64266" y="3256032"/>
            <a:ext cx="3706705" cy="134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</a:rPr>
              <a:t>2. Loading Lexicons</a:t>
            </a:r>
          </a:p>
        </p:txBody>
      </p:sp>
      <p:sp>
        <p:nvSpPr>
          <p:cNvPr name="TextBox 14" id="14"/>
          <p:cNvSpPr txBox="true"/>
          <p:nvPr/>
        </p:nvSpPr>
        <p:spPr>
          <a:xfrm rot="-688703">
            <a:off x="12030604" y="5495501"/>
            <a:ext cx="4380440" cy="277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7"/>
              </a:lnSpc>
            </a:pPr>
          </a:p>
          <a:p>
            <a:pPr algn="ctr">
              <a:lnSpc>
                <a:spcPts val="5527"/>
              </a:lnSpc>
            </a:pPr>
            <a:r>
              <a:rPr lang="en-US" sz="4219">
                <a:solidFill>
                  <a:srgbClr val="000000"/>
                </a:solidFill>
                <a:latin typeface="Dekko"/>
              </a:rPr>
              <a:t>6. </a:t>
            </a:r>
            <a:r>
              <a:rPr lang="en-US" sz="4219">
                <a:solidFill>
                  <a:srgbClr val="000000"/>
                </a:solidFill>
                <a:latin typeface="Dekko"/>
              </a:rPr>
              <a:t>Converting Words and Text to Sentiments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95422" y="7284531"/>
            <a:ext cx="4044393" cy="122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3"/>
              </a:lnSpc>
            </a:pPr>
            <a:r>
              <a:rPr lang="en-US" sz="3766">
                <a:solidFill>
                  <a:srgbClr val="000000"/>
                </a:solidFill>
                <a:latin typeface="Dekko"/>
              </a:rPr>
              <a:t>5. Training a Sentiment Classifier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18411" y="-166155"/>
            <a:ext cx="4998415" cy="178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6"/>
              </a:lnSpc>
              <a:spcBef>
                <a:spcPct val="0"/>
              </a:spcBef>
            </a:pPr>
            <a:r>
              <a:rPr lang="en-US" sz="9326" spc="205">
                <a:solidFill>
                  <a:srgbClr val="000000"/>
                </a:solidFill>
                <a:latin typeface="Ballpoint"/>
              </a:rPr>
              <a:t>Approach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3059" y="324596"/>
            <a:ext cx="5593369" cy="1322257"/>
          </a:xfrm>
          <a:custGeom>
            <a:avLst/>
            <a:gdLst/>
            <a:ahLst/>
            <a:cxnLst/>
            <a:rect r="r" b="b" t="t" l="l"/>
            <a:pathLst>
              <a:path h="1322257" w="5593369">
                <a:moveTo>
                  <a:pt x="0" y="0"/>
                </a:moveTo>
                <a:lnTo>
                  <a:pt x="5593369" y="0"/>
                </a:lnTo>
                <a:lnTo>
                  <a:pt x="5593369" y="1322256"/>
                </a:lnTo>
                <a:lnTo>
                  <a:pt x="0" y="132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6" t="-24489" r="-208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514" y="2776414"/>
            <a:ext cx="6464643" cy="4819333"/>
          </a:xfrm>
          <a:custGeom>
            <a:avLst/>
            <a:gdLst/>
            <a:ahLst/>
            <a:cxnLst/>
            <a:rect r="r" b="b" t="t" l="l"/>
            <a:pathLst>
              <a:path h="4819333" w="6464643">
                <a:moveTo>
                  <a:pt x="0" y="0"/>
                </a:moveTo>
                <a:lnTo>
                  <a:pt x="6464644" y="0"/>
                </a:lnTo>
                <a:lnTo>
                  <a:pt x="6464644" y="4819333"/>
                </a:lnTo>
                <a:lnTo>
                  <a:pt x="0" y="4819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11075" y="2733833"/>
            <a:ext cx="6348225" cy="4819333"/>
          </a:xfrm>
          <a:custGeom>
            <a:avLst/>
            <a:gdLst/>
            <a:ahLst/>
            <a:cxnLst/>
            <a:rect r="r" b="b" t="t" l="l"/>
            <a:pathLst>
              <a:path h="4819333" w="6348225">
                <a:moveTo>
                  <a:pt x="0" y="0"/>
                </a:moveTo>
                <a:lnTo>
                  <a:pt x="6348225" y="0"/>
                </a:lnTo>
                <a:lnTo>
                  <a:pt x="6348225" y="4819334"/>
                </a:lnTo>
                <a:lnTo>
                  <a:pt x="0" y="4819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18411" y="-166155"/>
            <a:ext cx="4998415" cy="178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6"/>
              </a:lnSpc>
              <a:spcBef>
                <a:spcPct val="0"/>
              </a:spcBef>
            </a:pPr>
            <a:r>
              <a:rPr lang="en-US" sz="9326" spc="205">
                <a:solidFill>
                  <a:srgbClr val="000000"/>
                </a:solidFill>
                <a:latin typeface="Ballpoint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7721" y="7897007"/>
            <a:ext cx="6178229" cy="66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Dekko"/>
              </a:rPr>
              <a:t>Results with MUSE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96073" y="7897007"/>
            <a:ext cx="6178229" cy="66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Dekko"/>
              </a:rPr>
              <a:t>Results with ro-legal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80758" y="1028700"/>
            <a:ext cx="10016388" cy="7413986"/>
          </a:xfrm>
          <a:custGeom>
            <a:avLst/>
            <a:gdLst/>
            <a:ahLst/>
            <a:cxnLst/>
            <a:rect r="r" b="b" t="t" l="l"/>
            <a:pathLst>
              <a:path h="7413986" w="10016388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85">
            <a:off x="4592768" y="1319209"/>
            <a:ext cx="879086" cy="877590"/>
          </a:xfrm>
          <a:custGeom>
            <a:avLst/>
            <a:gdLst/>
            <a:ahLst/>
            <a:cxnLst/>
            <a:rect r="r" b="b" t="t" l="l"/>
            <a:pathLst>
              <a:path h="877590" w="879086">
                <a:moveTo>
                  <a:pt x="0" y="0"/>
                </a:moveTo>
                <a:lnTo>
                  <a:pt x="879085" y="0"/>
                </a:lnTo>
                <a:lnTo>
                  <a:pt x="879085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5856">
            <a:off x="5072975" y="1471308"/>
            <a:ext cx="6299688" cy="2519875"/>
          </a:xfrm>
          <a:custGeom>
            <a:avLst/>
            <a:gdLst/>
            <a:ahLst/>
            <a:cxnLst/>
            <a:rect r="r" b="b" t="t" l="l"/>
            <a:pathLst>
              <a:path h="2519875" w="6299688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8076">
            <a:off x="13004525" y="708482"/>
            <a:ext cx="4460488" cy="4114800"/>
          </a:xfrm>
          <a:custGeom>
            <a:avLst/>
            <a:gdLst/>
            <a:ahLst/>
            <a:cxnLst/>
            <a:rect r="r" b="b" t="t" l="l"/>
            <a:pathLst>
              <a:path h="4114800" w="4460488">
                <a:moveTo>
                  <a:pt x="0" y="0"/>
                </a:moveTo>
                <a:lnTo>
                  <a:pt x="4460488" y="0"/>
                </a:lnTo>
                <a:lnTo>
                  <a:pt x="4460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01434">
            <a:off x="567351" y="5947857"/>
            <a:ext cx="3300355" cy="3712056"/>
          </a:xfrm>
          <a:custGeom>
            <a:avLst/>
            <a:gdLst/>
            <a:ahLst/>
            <a:cxnLst/>
            <a:rect r="r" b="b" t="t" l="l"/>
            <a:pathLst>
              <a:path h="3712056" w="3300355">
                <a:moveTo>
                  <a:pt x="0" y="0"/>
                </a:moveTo>
                <a:lnTo>
                  <a:pt x="3300355" y="0"/>
                </a:lnTo>
                <a:lnTo>
                  <a:pt x="3300355" y="3712056"/>
                </a:lnTo>
                <a:lnTo>
                  <a:pt x="0" y="37120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430" y="1657673"/>
            <a:ext cx="8185671" cy="178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96"/>
              </a:lnSpc>
              <a:spcBef>
                <a:spcPct val="0"/>
              </a:spcBef>
            </a:pPr>
            <a:r>
              <a:rPr lang="en-US" sz="9354">
                <a:solidFill>
                  <a:srgbClr val="000000"/>
                </a:solidFill>
                <a:latin typeface="Ballpoint"/>
              </a:rPr>
              <a:t>Limitations</a:t>
            </a:r>
          </a:p>
        </p:txBody>
      </p:sp>
      <p:sp>
        <p:nvSpPr>
          <p:cNvPr name="TextBox 9" id="9"/>
          <p:cNvSpPr txBox="true"/>
          <p:nvPr/>
        </p:nvSpPr>
        <p:spPr>
          <a:xfrm rot="30344">
            <a:off x="4598295" y="4473374"/>
            <a:ext cx="7841995" cy="15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9703" indent="-504851" lvl="1">
              <a:lnSpc>
                <a:spcPts val="6126"/>
              </a:lnSpc>
              <a:buFont typeface="Arial"/>
              <a:buChar char="•"/>
            </a:pPr>
            <a:r>
              <a:rPr lang="en-US" sz="4676">
                <a:solidFill>
                  <a:srgbClr val="000000"/>
                </a:solidFill>
                <a:latin typeface="Dekko"/>
              </a:rPr>
              <a:t>Not enough resources</a:t>
            </a:r>
          </a:p>
          <a:p>
            <a:pPr marL="1009703" indent="-504851" lvl="1">
              <a:lnSpc>
                <a:spcPts val="6126"/>
              </a:lnSpc>
              <a:buFont typeface="Arial"/>
              <a:buChar char="•"/>
            </a:pPr>
            <a:r>
              <a:rPr lang="en-US" sz="4676">
                <a:solidFill>
                  <a:srgbClr val="000000"/>
                </a:solidFill>
                <a:latin typeface="Dekko"/>
              </a:rPr>
              <a:t>Limited computing power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6861" y="784198"/>
            <a:ext cx="11778943" cy="8718604"/>
          </a:xfrm>
          <a:custGeom>
            <a:avLst/>
            <a:gdLst/>
            <a:ahLst/>
            <a:cxnLst/>
            <a:rect r="r" b="b" t="t" l="l"/>
            <a:pathLst>
              <a:path h="8718604" w="11778943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7012" y="692523"/>
            <a:ext cx="1221893" cy="1219815"/>
          </a:xfrm>
          <a:custGeom>
            <a:avLst/>
            <a:gdLst/>
            <a:ahLst/>
            <a:cxnLst/>
            <a:rect r="r" b="b" t="t" l="l"/>
            <a:pathLst>
              <a:path h="1219815" w="1221893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7959" y="4524309"/>
            <a:ext cx="8436106" cy="195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009">
                <a:solidFill>
                  <a:srgbClr val="000000"/>
                </a:solidFill>
                <a:latin typeface="Dekko"/>
              </a:rPr>
              <a:t>The problem is within the database, since humans are usually biased, so the data tends to also be biased.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7959" y="1700999"/>
            <a:ext cx="8694935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70152">
            <a:off x="13526054" y="1302091"/>
            <a:ext cx="2742910" cy="2604224"/>
          </a:xfrm>
          <a:custGeom>
            <a:avLst/>
            <a:gdLst/>
            <a:ahLst/>
            <a:cxnLst/>
            <a:rect r="r" b="b" t="t" l="l"/>
            <a:pathLst>
              <a:path h="2604224" w="2742910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20716">
            <a:off x="14311188" y="1555265"/>
            <a:ext cx="1172643" cy="1675204"/>
          </a:xfrm>
          <a:custGeom>
            <a:avLst/>
            <a:gdLst/>
            <a:ahLst/>
            <a:cxnLst/>
            <a:rect r="r" b="b" t="t" l="l"/>
            <a:pathLst>
              <a:path h="1675204" w="1172643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394065" y="6483655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288952">
            <a:off x="-2370669" y="5054723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01">
            <a:off x="4543609" y="771352"/>
            <a:ext cx="9200782" cy="9173996"/>
          </a:xfrm>
          <a:custGeom>
            <a:avLst/>
            <a:gdLst/>
            <a:ahLst/>
            <a:cxnLst/>
            <a:rect r="r" b="b" t="t" l="l"/>
            <a:pathLst>
              <a:path h="9173996" w="9200782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171973">
            <a:off x="5577839" y="2920167"/>
            <a:ext cx="7156588" cy="346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</a:rPr>
              <a:t>Thanks!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7152">
            <a:off x="3720539" y="6812287"/>
            <a:ext cx="2829761" cy="2686683"/>
          </a:xfrm>
          <a:custGeom>
            <a:avLst/>
            <a:gdLst/>
            <a:ahLst/>
            <a:cxnLst/>
            <a:rect r="r" b="b" t="t" l="l"/>
            <a:pathLst>
              <a:path h="2686683" w="2829761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1662">
            <a:off x="4402112" y="7257625"/>
            <a:ext cx="1466614" cy="1402617"/>
          </a:xfrm>
          <a:custGeom>
            <a:avLst/>
            <a:gdLst/>
            <a:ahLst/>
            <a:cxnLst/>
            <a:rect r="r" b="b" t="t" l="l"/>
            <a:pathLst>
              <a:path h="1402617" w="1466614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331506">
            <a:off x="850899" y="2591255"/>
            <a:ext cx="5634372" cy="2540590"/>
          </a:xfrm>
          <a:custGeom>
            <a:avLst/>
            <a:gdLst/>
            <a:ahLst/>
            <a:cxnLst/>
            <a:rect r="r" b="b" t="t" l="l"/>
            <a:pathLst>
              <a:path h="2540590" w="5634372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79119" y="3968022"/>
            <a:ext cx="1221857" cy="2061415"/>
          </a:xfrm>
          <a:custGeom>
            <a:avLst/>
            <a:gdLst/>
            <a:ahLst/>
            <a:cxnLst/>
            <a:rect r="r" b="b" t="t" l="l"/>
            <a:pathLst>
              <a:path h="2061415" w="1221857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99048" y="6029437"/>
            <a:ext cx="964181" cy="1626686"/>
          </a:xfrm>
          <a:custGeom>
            <a:avLst/>
            <a:gdLst/>
            <a:ahLst/>
            <a:cxnLst/>
            <a:rect r="r" b="b" t="t" l="l"/>
            <a:pathLst>
              <a:path h="1626686" w="964181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DAF78IERAU0</dc:identifier>
  <dcterms:modified xsi:type="dcterms:W3CDTF">2011-08-01T06:04:30Z</dcterms:modified>
  <cp:revision>1</cp:revision>
  <dc:title>Bias in ML</dc:title>
</cp:coreProperties>
</file>